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10287000" cx="18288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Heebo"/>
      <p:bold r:id="rId31"/>
    </p:embeddedFont>
    <p:embeddedFont>
      <p:font typeface="Heebo Black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BBC2B9-883F-4DE4-88D3-7C304BF2BED0}">
  <a:tblStyle styleId="{32BBC2B9-883F-4DE4-88D3-7C304BF2BE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ebo-bold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HeeboBlac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897530581_8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0897530581_8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0897530581_8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0897530581_8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08849422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08849422e7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8849422e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08849422e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8849422e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08849422e7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897530581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85" name="Google Shape;285;g30897530581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897530581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0897530581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897530581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0897530581_3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897530581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0897530581_3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897530581_4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0897530581_4_6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8849422e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08849422e7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8849422e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308849422e7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897530581_8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0897530581_8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897530581_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30897530581_8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8849422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8849422e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527275" y="8394325"/>
            <a:ext cx="8271236" cy="691616"/>
          </a:xfrm>
          <a:custGeom>
            <a:rect b="b" l="l" r="r" t="t"/>
            <a:pathLst>
              <a:path extrusionOk="0" h="182124" w="2170928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8" name="Google Shape;88;p13"/>
          <p:cNvSpPr/>
          <p:nvPr/>
        </p:nvSpPr>
        <p:spPr>
          <a:xfrm>
            <a:off x="13169050" y="8394325"/>
            <a:ext cx="4593207" cy="691616"/>
          </a:xfrm>
          <a:custGeom>
            <a:rect b="b" l="l" r="r" t="t"/>
            <a:pathLst>
              <a:path extrusionOk="0" h="182124" w="1203986">
                <a:moveTo>
                  <a:pt x="0" y="0"/>
                </a:moveTo>
                <a:lnTo>
                  <a:pt x="1203986" y="0"/>
                </a:lnTo>
                <a:lnTo>
                  <a:pt x="1203986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2717141" y="928307"/>
            <a:ext cx="12853800" cy="19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787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Group B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586547" y="2582400"/>
            <a:ext cx="924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rgbClr val="B1C9EB"/>
                </a:solidFill>
                <a:latin typeface="Heebo Black"/>
                <a:ea typeface="Heebo Black"/>
                <a:cs typeface="Heebo Black"/>
                <a:sym typeface="Heebo Black"/>
              </a:rPr>
              <a:t>Introduction</a:t>
            </a:r>
            <a:endParaRPr sz="11000"/>
          </a:p>
        </p:txBody>
      </p:sp>
      <p:sp>
        <p:nvSpPr>
          <p:cNvPr id="91" name="Google Shape;91;p13"/>
          <p:cNvSpPr/>
          <p:nvPr/>
        </p:nvSpPr>
        <p:spPr>
          <a:xfrm>
            <a:off x="4083323" y="4253577"/>
            <a:ext cx="9894734" cy="7247735"/>
          </a:xfrm>
          <a:custGeom>
            <a:rect b="b" l="l" r="r" t="t"/>
            <a:pathLst>
              <a:path extrusionOk="0" h="7247735" w="9894734">
                <a:moveTo>
                  <a:pt x="0" y="0"/>
                </a:moveTo>
                <a:lnTo>
                  <a:pt x="9894734" y="0"/>
                </a:lnTo>
                <a:lnTo>
                  <a:pt x="9894734" y="7247736"/>
                </a:lnTo>
                <a:lnTo>
                  <a:pt x="0" y="724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>
            <a:off x="1028700" y="6177074"/>
            <a:ext cx="2738396" cy="1713145"/>
          </a:xfrm>
          <a:custGeom>
            <a:rect b="b" l="l" r="r" t="t"/>
            <a:pathLst>
              <a:path extrusionOk="0" h="1713145" w="2738396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009" l="-8601" r="-9633" t="-138384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14294270" y="5143500"/>
            <a:ext cx="2738396" cy="1713145"/>
          </a:xfrm>
          <a:custGeom>
            <a:rect b="b" l="l" r="r" t="t"/>
            <a:pathLst>
              <a:path extrusionOk="0" h="1713145" w="2738396">
                <a:moveTo>
                  <a:pt x="0" y="0"/>
                </a:moveTo>
                <a:lnTo>
                  <a:pt x="2738396" y="0"/>
                </a:lnTo>
                <a:lnTo>
                  <a:pt x="2738396" y="1713145"/>
                </a:lnTo>
                <a:lnTo>
                  <a:pt x="0" y="1713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5009" l="-8601" r="-9633" t="-138384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1834720" y="3122006"/>
            <a:ext cx="2316666" cy="2021494"/>
          </a:xfrm>
          <a:custGeom>
            <a:rect b="b" l="l" r="r" t="t"/>
            <a:pathLst>
              <a:path extrusionOk="0" h="2021494" w="2316666">
                <a:moveTo>
                  <a:pt x="0" y="0"/>
                </a:moveTo>
                <a:lnTo>
                  <a:pt x="2316666" y="0"/>
                </a:lnTo>
                <a:lnTo>
                  <a:pt x="2316666" y="2021494"/>
                </a:lnTo>
                <a:lnTo>
                  <a:pt x="0" y="2021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3894" l="0" r="-144965" t="0"/>
            </a:stretch>
          </a:blipFill>
          <a:ln>
            <a:noFill/>
          </a:ln>
        </p:spPr>
      </p:sp>
      <p:sp>
        <p:nvSpPr>
          <p:cNvPr id="95" name="Google Shape;95;p13"/>
          <p:cNvSpPr/>
          <p:nvPr/>
        </p:nvSpPr>
        <p:spPr>
          <a:xfrm>
            <a:off x="13169062" y="3160153"/>
            <a:ext cx="3054033" cy="1377684"/>
          </a:xfrm>
          <a:custGeom>
            <a:rect b="b" l="l" r="r" t="t"/>
            <a:pathLst>
              <a:path extrusionOk="0" h="1377684" w="3054033">
                <a:moveTo>
                  <a:pt x="0" y="0"/>
                </a:moveTo>
                <a:lnTo>
                  <a:pt x="3054033" y="0"/>
                </a:lnTo>
                <a:lnTo>
                  <a:pt x="3054033" y="1377685"/>
                </a:lnTo>
                <a:lnTo>
                  <a:pt x="0" y="1377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129848" t="-378950"/>
            </a:stretch>
          </a:blip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1399654" y="8473620"/>
            <a:ext cx="3186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Oct 4, 2024</a:t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0848901" y="9186350"/>
            <a:ext cx="681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Organ Leader &amp; Decision Making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2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2"/>
          <p:cNvSpPr txBox="1"/>
          <p:nvPr/>
        </p:nvSpPr>
        <p:spPr>
          <a:xfrm>
            <a:off x="2451600" y="1344300"/>
            <a:ext cx="133848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How can IT deliver for Circuit City?</a:t>
            </a:r>
            <a:endParaRPr sz="5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1774025" y="2894400"/>
            <a:ext cx="11007900" cy="5739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Through</a:t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EFEFE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Operational Efficiency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Innovation and Competitive Advantage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Data-Driven Decisions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Better Customer Experience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Security &amp; Risk Management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075" y="2894275"/>
            <a:ext cx="5242627" cy="524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46" name="Google Shape;246;p23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3"/>
          <p:cNvSpPr txBox="1"/>
          <p:nvPr/>
        </p:nvSpPr>
        <p:spPr>
          <a:xfrm>
            <a:off x="2917000" y="1348125"/>
            <a:ext cx="13403700" cy="32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5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How can IT Infrastructure Deliver Global E-Commerce?</a:t>
            </a:r>
            <a:endParaRPr sz="655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95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1139800" y="3225675"/>
            <a:ext cx="11007900" cy="633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Through</a:t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Cloud-based servers: Offering stability, and cost-effectiveness to manage worldwide traffic.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Content Delivery Network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High-Performance Databases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Cybersecurity measures: including firewalls, encryption, and intrusion detection systems to protect data and transactions.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Payment Gateway Integration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702" y="3877325"/>
            <a:ext cx="5525751" cy="38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4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56" name="Google Shape;256;p24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4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24"/>
          <p:cNvSpPr txBox="1"/>
          <p:nvPr/>
        </p:nvSpPr>
        <p:spPr>
          <a:xfrm>
            <a:off x="2451600" y="1344300"/>
            <a:ext cx="133848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9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IT - Budget</a:t>
            </a:r>
            <a:r>
              <a:rPr lang="en-US" sz="69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 </a:t>
            </a:r>
            <a:endParaRPr sz="6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1539175" y="2376925"/>
            <a:ext cx="11007900" cy="6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Cloud Service 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to protect from </a:t>
            </a: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Data Leakage and Data Breach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User friendly </a:t>
            </a: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Mobile Application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help with ease of access.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Marketing and Advertising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for holiday season.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With evolving market, </a:t>
            </a: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spending on Research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 and </a:t>
            </a: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Development</a:t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Spending on </a:t>
            </a: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IT staff expansions</a:t>
            </a:r>
            <a:endParaRPr b="1"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937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Heebo"/>
              <a:buChar char="●"/>
            </a:pPr>
            <a:r>
              <a:rPr b="1"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Training and Development</a:t>
            </a: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of Employees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075" y="3135725"/>
            <a:ext cx="4872699" cy="4872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5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25"/>
          <p:cNvGrpSpPr/>
          <p:nvPr/>
        </p:nvGrpSpPr>
        <p:grpSpPr>
          <a:xfrm>
            <a:off x="498406" y="429944"/>
            <a:ext cx="17291303" cy="9434909"/>
            <a:chOff x="0" y="-38100"/>
            <a:chExt cx="4554058" cy="2484898"/>
          </a:xfrm>
        </p:grpSpPr>
        <p:sp>
          <p:nvSpPr>
            <p:cNvPr id="266" name="Google Shape;266;p25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25"/>
          <p:cNvSpPr txBox="1"/>
          <p:nvPr/>
        </p:nvSpPr>
        <p:spPr>
          <a:xfrm>
            <a:off x="3172550" y="483575"/>
            <a:ext cx="115968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IT -Budget Breakdown </a:t>
            </a:r>
            <a:endParaRPr sz="6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699725" y="1545975"/>
            <a:ext cx="8004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575" y="8444500"/>
            <a:ext cx="12024126" cy="1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5380975" y="1679600"/>
            <a:ext cx="50463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Budget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$50 Million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851700" y="2424475"/>
            <a:ext cx="67902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Cloud Computing Infrastructure: $3.8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Data Analytics and BI: $4.6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Cyber Security Enhancement: $6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Advertising and Marketing: $6.6 Million.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Mobile Technologies: $8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Research and Development: $6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IT Training and Development: $8 Million. </a:t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Customer Relation Systems(CRM): $7 Million.</a:t>
            </a:r>
            <a:endParaRPr sz="2600"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273" name="Google Shape;2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1900" y="2901725"/>
            <a:ext cx="9790699" cy="5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26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79" name="Google Shape;279;p26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" name="Google Shape;281;p26"/>
          <p:cNvSpPr txBox="1"/>
          <p:nvPr/>
        </p:nvSpPr>
        <p:spPr>
          <a:xfrm>
            <a:off x="2902950" y="720875"/>
            <a:ext cx="11865000" cy="17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5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IT - Risks and Challenges </a:t>
            </a:r>
            <a:endParaRPr sz="69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282" name="Google Shape;282;p26"/>
          <p:cNvGraphicFramePr/>
          <p:nvPr/>
        </p:nvGraphicFramePr>
        <p:xfrm>
          <a:off x="952500" y="234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{32BBC2B9-883F-4DE4-88D3-7C304BF2BED0}</a:tableStyleId>
              </a:tblPr>
              <a:tblGrid>
                <a:gridCol w="8230475"/>
                <a:gridCol w="8230475"/>
              </a:tblGrid>
              <a:tr h="11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RISKS</a:t>
                      </a:r>
                      <a:endParaRPr b="1"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CHALLENGES</a:t>
                      </a:r>
                      <a:endParaRPr b="1"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  <a:tr h="10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Cybersecurity and Data Breaches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Checking robust defenses against data breaches, malware, and ransomware.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  <a:tr h="10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System Downtime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Ensuring 24/7 availability and disaster recovery to prevent operational disruptions.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  <a:tr h="10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Vendor Risks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Monitoring third-party vendors to prevent breaches in outsourced services.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  <a:tr h="10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Cost Management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Managing IT budgets efficiently while investing in cutting-edge technologies.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  <a:tr h="109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Data Management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Heebo"/>
                          <a:ea typeface="Heebo"/>
                          <a:cs typeface="Heebo"/>
                          <a:sym typeface="Heebo"/>
                        </a:rPr>
                        <a:t>Keeping an eye on accuracy, security, and effective integration of data across various systems.</a:t>
                      </a:r>
                      <a:endParaRPr sz="2400">
                        <a:latin typeface="Heebo"/>
                        <a:ea typeface="Heebo"/>
                        <a:cs typeface="Heebo"/>
                        <a:sym typeface="Heeb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27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88" name="Google Shape;288;p27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27"/>
          <p:cNvSpPr txBox="1"/>
          <p:nvPr/>
        </p:nvSpPr>
        <p:spPr>
          <a:xfrm>
            <a:off x="1881150" y="1082400"/>
            <a:ext cx="14525700" cy="125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5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Leveraging I</a:t>
            </a:r>
            <a:r>
              <a:rPr b="1" lang="en-US" sz="695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nnovative Technologies </a:t>
            </a:r>
            <a:endParaRPr b="1" sz="6950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-1792425" y="4143375"/>
            <a:ext cx="1246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477500" y="2747425"/>
            <a:ext cx="7723200" cy="6351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Social Media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Customer Engagement and Feedback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Targeted Marketing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Product Promotion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Community Building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7"/>
          <p:cNvSpPr txBox="1"/>
          <p:nvPr/>
        </p:nvSpPr>
        <p:spPr>
          <a:xfrm>
            <a:off x="9854175" y="2690125"/>
            <a:ext cx="7250400" cy="646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Big Data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Customer Behavior Analysis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Supply Chain Optimization 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Pricing Strategies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Predictive Maintenance 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28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99" name="Google Shape;299;p28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8"/>
          <p:cNvSpPr txBox="1"/>
          <p:nvPr/>
        </p:nvSpPr>
        <p:spPr>
          <a:xfrm>
            <a:off x="1601000" y="2738575"/>
            <a:ext cx="7316100" cy="6418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Business Intelligence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Real-time Dashboards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Sale Performance Analysis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Customer Segmentation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Store Performance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9667025" y="2738575"/>
            <a:ext cx="7316100" cy="6418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Integration of technologies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Big Data + Social Media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Big Data + BI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Social Media + BI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881150" y="1082400"/>
            <a:ext cx="14525700" cy="125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5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Leveraging Innovative Technologies </a:t>
            </a:r>
            <a:endParaRPr b="1" sz="6950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9"/>
          <p:cNvGrpSpPr/>
          <p:nvPr/>
        </p:nvGrpSpPr>
        <p:grpSpPr>
          <a:xfrm>
            <a:off x="498406" y="498406"/>
            <a:ext cx="17291303" cy="9290247"/>
            <a:chOff x="0" y="0"/>
            <a:chExt cx="4554058" cy="2446798"/>
          </a:xfrm>
        </p:grpSpPr>
        <p:sp>
          <p:nvSpPr>
            <p:cNvPr id="309" name="Google Shape;309;p29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 txBox="1"/>
            <p:nvPr/>
          </p:nvSpPr>
          <p:spPr>
            <a:xfrm>
              <a:off x="883716" y="167155"/>
              <a:ext cx="26694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9"/>
          <p:cNvSpPr txBox="1"/>
          <p:nvPr/>
        </p:nvSpPr>
        <p:spPr>
          <a:xfrm>
            <a:off x="1647825" y="1233925"/>
            <a:ext cx="14824500" cy="187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Emerging Technologies for Competitive Advantage</a:t>
            </a:r>
            <a:endParaRPr b="1" sz="5500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1780100" y="3515100"/>
            <a:ext cx="6937800" cy="5969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Artificial</a:t>
            </a: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Intelligence and Machine Learning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Personalised Shopping Experiences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Chatbots and Virtual Assistants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Predictive Analytics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9545250" y="3515100"/>
            <a:ext cx="7295700" cy="5888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Augmented Reality and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Virtual Reality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Virtual Shopping Experiences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AR for Product visualization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Enhanced In-Store Experience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30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319" name="Google Shape;319;p30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30"/>
          <p:cNvSpPr txBox="1"/>
          <p:nvPr/>
        </p:nvSpPr>
        <p:spPr>
          <a:xfrm>
            <a:off x="823300" y="3752975"/>
            <a:ext cx="5693400" cy="48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Internet of Things (IOT)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Smart Inventory Management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Connected Products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Smart Stores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6810075" y="3752975"/>
            <a:ext cx="5563800" cy="48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Blockchain Technology</a:t>
            </a:r>
            <a:endParaRPr b="1"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Supply Chain Transparency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Warranty and Returns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Loyalty Programs</a:t>
            </a:r>
            <a:endParaRPr sz="3000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12667275" y="3752975"/>
            <a:ext cx="4838700" cy="4860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5G Technology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Online Shopping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Devices Integration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Collection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647825" y="1233925"/>
            <a:ext cx="14824500" cy="1877700"/>
          </a:xfrm>
          <a:prstGeom prst="rect">
            <a:avLst/>
          </a:prstGeom>
          <a:noFill/>
          <a:ln cap="flat" cmpd="sng" w="9525">
            <a:solidFill>
              <a:srgbClr val="7B96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Emerging Technologies for Competitive Advantage</a:t>
            </a:r>
            <a:endParaRPr b="1" sz="5500">
              <a:solidFill>
                <a:srgbClr val="7B96D4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31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330" name="Google Shape;330;p31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" name="Google Shape;332;p31"/>
          <p:cNvSpPr txBox="1"/>
          <p:nvPr/>
        </p:nvSpPr>
        <p:spPr>
          <a:xfrm>
            <a:off x="13058969" y="8138308"/>
            <a:ext cx="35325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6">
                <a:latin typeface="Heebo"/>
                <a:ea typeface="Heebo"/>
                <a:cs typeface="Heebo"/>
                <a:sym typeface="Heebo"/>
              </a:rPr>
              <a:t>Questions?</a:t>
            </a: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9047043" y="1363382"/>
            <a:ext cx="7544400" cy="4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835" u="none" cap="none" strike="noStrike">
                <a:solidFill>
                  <a:srgbClr val="7B96D4"/>
                </a:solidFill>
                <a:latin typeface="Heebo Black"/>
                <a:ea typeface="Heebo Black"/>
                <a:cs typeface="Heebo Black"/>
                <a:sym typeface="Heebo Black"/>
              </a:rPr>
              <a:t>THANK YOU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1019175" y="1249082"/>
            <a:ext cx="11227151" cy="7788836"/>
          </a:xfrm>
          <a:custGeom>
            <a:rect b="b" l="l" r="r" t="t"/>
            <a:pathLst>
              <a:path extrusionOk="0" h="7788836" w="11227151">
                <a:moveTo>
                  <a:pt x="0" y="0"/>
                </a:moveTo>
                <a:lnTo>
                  <a:pt x="11227151" y="0"/>
                </a:lnTo>
                <a:lnTo>
                  <a:pt x="11227151" y="7788836"/>
                </a:lnTo>
                <a:lnTo>
                  <a:pt x="0" y="7788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/>
          <p:nvPr/>
        </p:nvSpPr>
        <p:spPr>
          <a:xfrm>
            <a:off x="630856" y="541256"/>
            <a:ext cx="4377447" cy="4114800"/>
          </a:xfrm>
          <a:custGeom>
            <a:rect b="b" l="l" r="r" t="t"/>
            <a:pathLst>
              <a:path extrusionOk="0" h="4114800" w="4377447">
                <a:moveTo>
                  <a:pt x="0" y="0"/>
                </a:moveTo>
                <a:lnTo>
                  <a:pt x="4377447" y="0"/>
                </a:lnTo>
                <a:lnTo>
                  <a:pt x="43774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4008502" y="5673856"/>
            <a:ext cx="4377447" cy="4114800"/>
          </a:xfrm>
          <a:custGeom>
            <a:rect b="b" l="l" r="r" t="t"/>
            <a:pathLst>
              <a:path extrusionOk="0" h="4114800" w="4377447">
                <a:moveTo>
                  <a:pt x="0" y="0"/>
                </a:moveTo>
                <a:lnTo>
                  <a:pt x="4377446" y="0"/>
                </a:lnTo>
                <a:lnTo>
                  <a:pt x="43774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4"/>
          <p:cNvSpPr txBox="1"/>
          <p:nvPr/>
        </p:nvSpPr>
        <p:spPr>
          <a:xfrm>
            <a:off x="3741554" y="1312766"/>
            <a:ext cx="108048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99" u="none" cap="none" strike="noStrike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TEAM MEMBERS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5151800" y="2778725"/>
            <a:ext cx="8713200" cy="53844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Nabin Baral</a:t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Pawan Dhungana</a:t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Niharika Kondi</a:t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Lakshmi Praneetha Madala</a:t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Mohamad Arif Nedaria</a:t>
            </a:r>
            <a:br>
              <a:rPr lang="en-US" sz="30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</a:br>
            <a:endParaRPr sz="30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498395" y="498412"/>
            <a:ext cx="17208354" cy="9290247"/>
          </a:xfrm>
          <a:custGeom>
            <a:rect b="b" l="l" r="r" t="t"/>
            <a:pathLst>
              <a:path extrusionOk="0" h="2446798" w="2543733">
                <a:moveTo>
                  <a:pt x="23246" y="0"/>
                </a:moveTo>
                <a:lnTo>
                  <a:pt x="2520487" y="0"/>
                </a:lnTo>
                <a:cubicBezTo>
                  <a:pt x="2533326" y="0"/>
                  <a:pt x="2543733" y="10408"/>
                  <a:pt x="2543733" y="23246"/>
                </a:cubicBezTo>
                <a:lnTo>
                  <a:pt x="2543733" y="2423552"/>
                </a:lnTo>
                <a:cubicBezTo>
                  <a:pt x="2543733" y="2436391"/>
                  <a:pt x="2533326" y="2446798"/>
                  <a:pt x="2520487" y="2446798"/>
                </a:cubicBezTo>
                <a:lnTo>
                  <a:pt x="23246" y="2446798"/>
                </a:lnTo>
                <a:cubicBezTo>
                  <a:pt x="10408" y="2446798"/>
                  <a:pt x="0" y="2436391"/>
                  <a:pt x="0" y="2423552"/>
                </a:cubicBezTo>
                <a:lnTo>
                  <a:pt x="0" y="23246"/>
                </a:lnTo>
                <a:cubicBezTo>
                  <a:pt x="0" y="10408"/>
                  <a:pt x="10408" y="0"/>
                  <a:pt x="23246" y="0"/>
                </a:cubicBezTo>
                <a:close/>
              </a:path>
            </a:pathLst>
          </a:custGeom>
          <a:solidFill>
            <a:srgbClr val="FFFFFF"/>
          </a:solidFill>
          <a:ln cap="flat" cmpd="sng" w="57150">
            <a:solidFill>
              <a:srgbClr val="4C6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2"/>
          <p:cNvSpPr/>
          <p:nvPr/>
        </p:nvSpPr>
        <p:spPr>
          <a:xfrm flipH="1" rot="-5400000">
            <a:off x="10156644" y="-7745475"/>
            <a:ext cx="2040155" cy="2040155"/>
          </a:xfrm>
          <a:custGeom>
            <a:rect b="b" l="l" r="r" t="t"/>
            <a:pathLst>
              <a:path extrusionOk="0" h="2040155" w="2040155">
                <a:moveTo>
                  <a:pt x="0" y="2040155"/>
                </a:moveTo>
                <a:lnTo>
                  <a:pt x="2040154" y="2040155"/>
                </a:lnTo>
                <a:lnTo>
                  <a:pt x="2040154" y="0"/>
                </a:lnTo>
                <a:lnTo>
                  <a:pt x="0" y="0"/>
                </a:lnTo>
                <a:lnTo>
                  <a:pt x="0" y="204015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2"/>
          <p:cNvSpPr/>
          <p:nvPr/>
        </p:nvSpPr>
        <p:spPr>
          <a:xfrm flipH="1" rot="10800000">
            <a:off x="2341006" y="-3552980"/>
            <a:ext cx="2040155" cy="2040155"/>
          </a:xfrm>
          <a:custGeom>
            <a:rect b="b" l="l" r="r" t="t"/>
            <a:pathLst>
              <a:path extrusionOk="0" h="2040155" w="2040155">
                <a:moveTo>
                  <a:pt x="0" y="2040155"/>
                </a:moveTo>
                <a:lnTo>
                  <a:pt x="2040155" y="2040155"/>
                </a:lnTo>
                <a:lnTo>
                  <a:pt x="2040155" y="0"/>
                </a:lnTo>
                <a:lnTo>
                  <a:pt x="0" y="0"/>
                </a:lnTo>
                <a:lnTo>
                  <a:pt x="0" y="204015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2" name="Google Shape;342;p32"/>
          <p:cNvSpPr txBox="1"/>
          <p:nvPr/>
        </p:nvSpPr>
        <p:spPr>
          <a:xfrm>
            <a:off x="1911179" y="1460063"/>
            <a:ext cx="683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2"/>
          <p:cNvSpPr txBox="1"/>
          <p:nvPr/>
        </p:nvSpPr>
        <p:spPr>
          <a:xfrm>
            <a:off x="7175100" y="910525"/>
            <a:ext cx="3937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7B96D4"/>
                </a:solidFill>
                <a:latin typeface="Heebo"/>
                <a:ea typeface="Heebo"/>
                <a:cs typeface="Heebo"/>
                <a:sym typeface="Heebo"/>
              </a:rPr>
              <a:t>References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2"/>
          <p:cNvSpPr txBox="1"/>
          <p:nvPr/>
        </p:nvSpPr>
        <p:spPr>
          <a:xfrm>
            <a:off x="1084875" y="1782300"/>
            <a:ext cx="16040700" cy="7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Jílková, P., &amp; Králová, P. (2021). Digital consumer behaviour and ecommerce trends during the COVID-19 crisis. International Advances in Economic Research, 27(1), 83-85.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Turban, E., Outland, J., King, D., Lee, J. K., Liang, T. P., &amp; Turban, D. C. (2018). Electronic commerce 2018: a managerial and social networks perspective (Vol. 2017).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Romero, J. E. S. S. I. E. (2013). The rise and fall of Circuit City. Econ Focus, 17(3), 31-33.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Campbell, T. A. (2014). What could have been done? Circuit City: A case study of management and employee performance failure. Performance Improvement, 53(4), 16-23.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/>
          <p:nvPr/>
        </p:nvSpPr>
        <p:spPr>
          <a:xfrm>
            <a:off x="498395" y="498412"/>
            <a:ext cx="17208354" cy="9291715"/>
          </a:xfrm>
          <a:custGeom>
            <a:rect b="b" l="l" r="r" t="t"/>
            <a:pathLst>
              <a:path extrusionOk="0" h="2446798" w="2543733">
                <a:moveTo>
                  <a:pt x="23246" y="0"/>
                </a:moveTo>
                <a:lnTo>
                  <a:pt x="2520487" y="0"/>
                </a:lnTo>
                <a:cubicBezTo>
                  <a:pt x="2533326" y="0"/>
                  <a:pt x="2543733" y="10408"/>
                  <a:pt x="2543733" y="23246"/>
                </a:cubicBezTo>
                <a:lnTo>
                  <a:pt x="2543733" y="2423552"/>
                </a:lnTo>
                <a:cubicBezTo>
                  <a:pt x="2543733" y="2436391"/>
                  <a:pt x="2533326" y="2446798"/>
                  <a:pt x="2520487" y="2446798"/>
                </a:cubicBezTo>
                <a:lnTo>
                  <a:pt x="23246" y="2446798"/>
                </a:lnTo>
                <a:cubicBezTo>
                  <a:pt x="10408" y="2446798"/>
                  <a:pt x="0" y="2436391"/>
                  <a:pt x="0" y="2423552"/>
                </a:cubicBezTo>
                <a:lnTo>
                  <a:pt x="0" y="23246"/>
                </a:lnTo>
                <a:cubicBezTo>
                  <a:pt x="0" y="10408"/>
                  <a:pt x="10408" y="0"/>
                  <a:pt x="23246" y="0"/>
                </a:cubicBezTo>
                <a:close/>
              </a:path>
            </a:pathLst>
          </a:custGeom>
          <a:solidFill>
            <a:srgbClr val="FFFFFF"/>
          </a:solidFill>
          <a:ln cap="flat" cmpd="sng" w="57150">
            <a:solidFill>
              <a:srgbClr val="4C6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0156644" y="-7745475"/>
            <a:ext cx="2040155" cy="2040155"/>
          </a:xfrm>
          <a:custGeom>
            <a:rect b="b" l="l" r="r" t="t"/>
            <a:pathLst>
              <a:path extrusionOk="0" h="2040155" w="2040155">
                <a:moveTo>
                  <a:pt x="0" y="2040155"/>
                </a:moveTo>
                <a:lnTo>
                  <a:pt x="2040154" y="2040155"/>
                </a:lnTo>
                <a:lnTo>
                  <a:pt x="2040154" y="0"/>
                </a:lnTo>
                <a:lnTo>
                  <a:pt x="0" y="0"/>
                </a:lnTo>
                <a:lnTo>
                  <a:pt x="0" y="204015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5"/>
          <p:cNvSpPr/>
          <p:nvPr/>
        </p:nvSpPr>
        <p:spPr>
          <a:xfrm flipH="1" rot="10800000">
            <a:off x="2341006" y="-3552980"/>
            <a:ext cx="2040155" cy="2040155"/>
          </a:xfrm>
          <a:custGeom>
            <a:rect b="b" l="l" r="r" t="t"/>
            <a:pathLst>
              <a:path extrusionOk="0" h="2040155" w="2040155">
                <a:moveTo>
                  <a:pt x="0" y="2040155"/>
                </a:moveTo>
                <a:lnTo>
                  <a:pt x="2040155" y="2040155"/>
                </a:lnTo>
                <a:lnTo>
                  <a:pt x="2040155" y="0"/>
                </a:lnTo>
                <a:lnTo>
                  <a:pt x="0" y="0"/>
                </a:lnTo>
                <a:lnTo>
                  <a:pt x="0" y="204015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15"/>
          <p:cNvSpPr txBox="1"/>
          <p:nvPr/>
        </p:nvSpPr>
        <p:spPr>
          <a:xfrm>
            <a:off x="1911179" y="1460063"/>
            <a:ext cx="6832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7175100" y="745475"/>
            <a:ext cx="39378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7B96D4"/>
                </a:solidFill>
                <a:latin typeface="Heebo"/>
                <a:ea typeface="Heebo"/>
                <a:cs typeface="Heebo"/>
                <a:sym typeface="Heebo"/>
              </a:rPr>
              <a:t>Overview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1082225" y="1822825"/>
            <a:ext cx="16040700" cy="778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discuss circuit city timeline and 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strategic plan for its revival: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history of Circuit City. Rise and Downfall.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and challenges leading to 2009, and ultimately bankruptcy.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Comeback story of 2018, how it exists in collaboration with JCPenney and its online store.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Issues and challenges in 2018 and beyond?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 major competitors and their moat.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IT deliver to help Circuit City thrive in business?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IT deliver for Circuit City to reach global ecommerce market?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can leverage Innovative Technologies such as Social media, Big Data, AI to help Circuit City succeed?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 can leverage Emerging Technologies such as AR,VR, AI, MI to help Circuit City succeed?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6"/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24" name="Google Shape;124;p16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25" y="677450"/>
            <a:ext cx="16985073" cy="893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498356" y="237819"/>
            <a:ext cx="17291303" cy="9434909"/>
            <a:chOff x="0" y="-38100"/>
            <a:chExt cx="4554058" cy="2484898"/>
          </a:xfrm>
        </p:grpSpPr>
        <p:sp>
          <p:nvSpPr>
            <p:cNvPr id="132" name="Google Shape;132;p17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17"/>
          <p:cNvSpPr txBox="1"/>
          <p:nvPr/>
        </p:nvSpPr>
        <p:spPr>
          <a:xfrm>
            <a:off x="12449975" y="6344825"/>
            <a:ext cx="51561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1987, reached first billion in sales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2000, new CEO betting from 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appliances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 to electronics 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2003, eliminating 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commission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 on sales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2007, firing great sales team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2008/2009, going headon with best buy with no plan</a:t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1220125" y="5828763"/>
            <a:ext cx="536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Stuck to traditional Brick and Mortar</a:t>
            </a:r>
            <a:endParaRPr sz="2500"/>
          </a:p>
        </p:txBody>
      </p:sp>
      <p:sp>
        <p:nvSpPr>
          <p:cNvPr id="136" name="Google Shape;136;p17"/>
          <p:cNvSpPr txBox="1"/>
          <p:nvPr/>
        </p:nvSpPr>
        <p:spPr>
          <a:xfrm>
            <a:off x="1220122" y="6439275"/>
            <a:ext cx="4752300" cy="3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Decided to stay in traditional form of business while competition was moving digital and self service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Online presence very insignificant with Online and instore product price discrepancy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745950" y="6344825"/>
            <a:ext cx="57468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Firing of high paid experienced employees with 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inexperienced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 employees resulted in massive customer dissatisfaction(2007)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Loss of Upselling opportunity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They lost competitive advantage for instore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customer satisfaction in around 600 stores</a:t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643375" y="1172650"/>
            <a:ext cx="14604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5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Issues: </a:t>
            </a:r>
            <a:r>
              <a:rPr lang="en-US" sz="65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Collapse of Circuit City(2009)</a:t>
            </a:r>
            <a:endParaRPr sz="6500"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25" y="2508725"/>
            <a:ext cx="5366699" cy="298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288" y="2508725"/>
            <a:ext cx="5230110" cy="29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6745950" y="5828763"/>
            <a:ext cx="536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Declining Customer Satisfaction</a:t>
            </a:r>
            <a:endParaRPr sz="2500"/>
          </a:p>
        </p:txBody>
      </p:sp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51875" y="2508736"/>
            <a:ext cx="4752299" cy="28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12651875" y="5718788"/>
            <a:ext cx="536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Poor Strategic Choices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8"/>
          <p:cNvGrpSpPr/>
          <p:nvPr/>
        </p:nvGrpSpPr>
        <p:grpSpPr>
          <a:xfrm>
            <a:off x="498356" y="312344"/>
            <a:ext cx="17291303" cy="9434909"/>
            <a:chOff x="0" y="-38100"/>
            <a:chExt cx="4554058" cy="2484898"/>
          </a:xfrm>
        </p:grpSpPr>
        <p:sp>
          <p:nvSpPr>
            <p:cNvPr id="149" name="Google Shape;149;p18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8"/>
          <p:cNvSpPr txBox="1"/>
          <p:nvPr/>
        </p:nvSpPr>
        <p:spPr>
          <a:xfrm>
            <a:off x="12359625" y="6991125"/>
            <a:ext cx="6203400" cy="29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567 stores in USA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770 stores in Canada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~1 million loss per store yearly(Rent, Salaries,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Utilities</a:t>
            </a:r>
            <a:r>
              <a:rPr lang="en-US" sz="2300">
                <a:latin typeface="Heebo"/>
                <a:ea typeface="Heebo"/>
                <a:cs typeface="Heebo"/>
                <a:sym typeface="Heebo"/>
              </a:rPr>
              <a:t>, Insurance,IT/Administrative)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Online store introduced but poor customer experience, price mismatch, late in game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219200" y="6394902"/>
            <a:ext cx="458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Economic Downturn</a:t>
            </a:r>
            <a:endParaRPr sz="2500"/>
          </a:p>
        </p:txBody>
      </p:sp>
      <p:sp>
        <p:nvSpPr>
          <p:cNvPr id="153" name="Google Shape;153;p18"/>
          <p:cNvSpPr txBox="1"/>
          <p:nvPr/>
        </p:nvSpPr>
        <p:spPr>
          <a:xfrm>
            <a:off x="6703013" y="6394889"/>
            <a:ext cx="458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Intense Competition</a:t>
            </a:r>
            <a:endParaRPr sz="2500"/>
          </a:p>
        </p:txBody>
      </p:sp>
      <p:sp>
        <p:nvSpPr>
          <p:cNvPr id="154" name="Google Shape;154;p18"/>
          <p:cNvSpPr txBox="1"/>
          <p:nvPr/>
        </p:nvSpPr>
        <p:spPr>
          <a:xfrm>
            <a:off x="12359637" y="6394902"/>
            <a:ext cx="458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High Fixed Cost</a:t>
            </a:r>
            <a:endParaRPr sz="2500"/>
          </a:p>
        </p:txBody>
      </p:sp>
      <p:sp>
        <p:nvSpPr>
          <p:cNvPr id="155" name="Google Shape;155;p18"/>
          <p:cNvSpPr txBox="1"/>
          <p:nvPr/>
        </p:nvSpPr>
        <p:spPr>
          <a:xfrm>
            <a:off x="1219201" y="7084500"/>
            <a:ext cx="5526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2008 financial crisis led to plummeting consumer spending, hammering already fragile financial situation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6703026" y="7084500"/>
            <a:ext cx="55263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Other ecommerce companies offered better customer service and prices and being more adaptive to changes </a:t>
            </a:r>
            <a:endParaRPr sz="2300"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219200" y="1172650"/>
            <a:ext cx="16041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Challenges</a:t>
            </a:r>
            <a:r>
              <a:rPr lang="en-US" sz="6300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: Collapse of Circuit City(2009)</a:t>
            </a:r>
            <a:endParaRPr sz="6300"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325" y="2883825"/>
            <a:ext cx="5526300" cy="3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7975" y="2883825"/>
            <a:ext cx="5328299" cy="31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9625" y="2887413"/>
            <a:ext cx="5003651" cy="31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9"/>
          <p:cNvGrpSpPr/>
          <p:nvPr/>
        </p:nvGrpSpPr>
        <p:grpSpPr>
          <a:xfrm>
            <a:off x="498356" y="312344"/>
            <a:ext cx="17291303" cy="9434909"/>
            <a:chOff x="0" y="-38100"/>
            <a:chExt cx="4554058" cy="2484898"/>
          </a:xfrm>
        </p:grpSpPr>
        <p:sp>
          <p:nvSpPr>
            <p:cNvPr id="166" name="Google Shape;166;p19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19"/>
          <p:cNvSpPr txBox="1"/>
          <p:nvPr/>
        </p:nvSpPr>
        <p:spPr>
          <a:xfrm>
            <a:off x="12359625" y="6991125"/>
            <a:ext cx="53229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Heebo"/>
                <a:ea typeface="Heebo"/>
                <a:cs typeface="Heebo"/>
                <a:sym typeface="Heebo"/>
              </a:rPr>
              <a:t>Technical problems with the website and not user-friendly. Compared to other websites, Circuit City's platform felt outdated and hard to use.</a:t>
            </a:r>
            <a:endParaRPr sz="2300">
              <a:latin typeface="Heebo"/>
              <a:ea typeface="Heebo"/>
              <a:cs typeface="Heebo"/>
              <a:sym typeface="Heebo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2359623" y="6394900"/>
            <a:ext cx="5193300" cy="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rPr>
              <a:t>Technology and User Experience</a:t>
            </a:r>
            <a:endParaRPr b="1" sz="2500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0" lvl="1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4C6FBF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grpSp>
        <p:nvGrpSpPr>
          <p:cNvPr id="170" name="Google Shape;170;p19"/>
          <p:cNvGrpSpPr/>
          <p:nvPr/>
        </p:nvGrpSpPr>
        <p:grpSpPr>
          <a:xfrm>
            <a:off x="900000" y="6394902"/>
            <a:ext cx="5003700" cy="2399098"/>
            <a:chOff x="900000" y="6394902"/>
            <a:chExt cx="5003700" cy="2399098"/>
          </a:xfrm>
        </p:grpSpPr>
        <p:sp>
          <p:nvSpPr>
            <p:cNvPr id="171" name="Google Shape;171;p19"/>
            <p:cNvSpPr txBox="1"/>
            <p:nvPr/>
          </p:nvSpPr>
          <p:spPr>
            <a:xfrm>
              <a:off x="900000" y="6394902"/>
              <a:ext cx="458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Brand Image and Legacy</a:t>
              </a:r>
              <a:endParaRPr sz="2500"/>
            </a:p>
          </p:txBody>
        </p:sp>
        <p:sp>
          <p:nvSpPr>
            <p:cNvPr id="172" name="Google Shape;172;p19"/>
            <p:cNvSpPr txBox="1"/>
            <p:nvPr/>
          </p:nvSpPr>
          <p:spPr>
            <a:xfrm>
              <a:off x="900000" y="7165600"/>
              <a:ext cx="50037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Heebo"/>
                  <a:ea typeface="Heebo"/>
                  <a:cs typeface="Heebo"/>
                  <a:sym typeface="Heebo"/>
                </a:rPr>
                <a:t>Poor reputation due to its bankruptcy in 2009, and the brand associated with failure made it hard to regain customers' trust.</a:t>
              </a:r>
              <a:endParaRPr/>
            </a:p>
          </p:txBody>
        </p:sp>
      </p:grpSp>
      <p:grpSp>
        <p:nvGrpSpPr>
          <p:cNvPr id="173" name="Google Shape;173;p19"/>
          <p:cNvGrpSpPr/>
          <p:nvPr/>
        </p:nvGrpSpPr>
        <p:grpSpPr>
          <a:xfrm>
            <a:off x="6938828" y="6354375"/>
            <a:ext cx="5065417" cy="2358583"/>
            <a:chOff x="7158325" y="6354292"/>
            <a:chExt cx="5526311" cy="2358583"/>
          </a:xfrm>
        </p:grpSpPr>
        <p:sp>
          <p:nvSpPr>
            <p:cNvPr id="174" name="Google Shape;174;p19"/>
            <p:cNvSpPr txBox="1"/>
            <p:nvPr/>
          </p:nvSpPr>
          <p:spPr>
            <a:xfrm>
              <a:off x="7158325" y="6354292"/>
              <a:ext cx="5526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Lack of Differentiation</a:t>
              </a:r>
              <a:endParaRPr sz="2500"/>
            </a:p>
          </p:txBody>
        </p:sp>
        <p:sp>
          <p:nvSpPr>
            <p:cNvPr id="175" name="Google Shape;175;p19"/>
            <p:cNvSpPr txBox="1"/>
            <p:nvPr/>
          </p:nvSpPr>
          <p:spPr>
            <a:xfrm>
              <a:off x="7158336" y="7084475"/>
              <a:ext cx="55263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Heebo"/>
                  <a:ea typeface="Heebo"/>
                  <a:cs typeface="Heebo"/>
                  <a:sym typeface="Heebo"/>
                </a:rPr>
                <a:t>Could not offer anything special compared to well-established competitors in terms of features or value.</a:t>
              </a:r>
              <a:endParaRPr/>
            </a:p>
          </p:txBody>
        </p:sp>
      </p:grpSp>
      <p:sp>
        <p:nvSpPr>
          <p:cNvPr id="176" name="Google Shape;176;p19"/>
          <p:cNvSpPr txBox="1"/>
          <p:nvPr/>
        </p:nvSpPr>
        <p:spPr>
          <a:xfrm>
            <a:off x="1219200" y="1172650"/>
            <a:ext cx="1604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Issues: Circuit City (2018)</a:t>
            </a:r>
            <a:endParaRPr sz="63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000" y="2881825"/>
            <a:ext cx="5003699" cy="3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463" y="2881825"/>
            <a:ext cx="4410375" cy="3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25675" y="2957875"/>
            <a:ext cx="4276124" cy="29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0"/>
          <p:cNvGrpSpPr/>
          <p:nvPr/>
        </p:nvGrpSpPr>
        <p:grpSpPr>
          <a:xfrm>
            <a:off x="498356" y="312344"/>
            <a:ext cx="17291303" cy="9434909"/>
            <a:chOff x="0" y="-38100"/>
            <a:chExt cx="4554058" cy="2484898"/>
          </a:xfrm>
        </p:grpSpPr>
        <p:sp>
          <p:nvSpPr>
            <p:cNvPr id="185" name="Google Shape;185;p20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12692871" y="6394900"/>
            <a:ext cx="5003526" cy="2627500"/>
            <a:chOff x="12359625" y="6282988"/>
            <a:chExt cx="5322900" cy="2627500"/>
          </a:xfrm>
        </p:grpSpPr>
        <p:sp>
          <p:nvSpPr>
            <p:cNvPr id="188" name="Google Shape;188;p20"/>
            <p:cNvSpPr txBox="1"/>
            <p:nvPr/>
          </p:nvSpPr>
          <p:spPr>
            <a:xfrm>
              <a:off x="12359625" y="6857288"/>
              <a:ext cx="5322900" cy="20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Heebo"/>
                  <a:ea typeface="Heebo"/>
                  <a:cs typeface="Heebo"/>
                  <a:sym typeface="Heebo"/>
                </a:rPr>
                <a:t>Circuit City struggled to set up robust supply chain compared to competitors limiting its ability to meet customer expectations for fast order replacement and delivery.</a:t>
              </a:r>
              <a:endParaRPr sz="2300">
                <a:latin typeface="Heebo"/>
                <a:ea typeface="Heebo"/>
                <a:cs typeface="Heebo"/>
                <a:sym typeface="Heebo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12359625" y="6282988"/>
              <a:ext cx="5193300" cy="92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Supply Chain and Fulfillment</a:t>
              </a:r>
              <a:endParaRPr b="1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endParaRPr>
            </a:p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500">
                <a:solidFill>
                  <a:srgbClr val="4C6FBF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190" name="Google Shape;190;p20"/>
          <p:cNvGrpSpPr/>
          <p:nvPr/>
        </p:nvGrpSpPr>
        <p:grpSpPr>
          <a:xfrm>
            <a:off x="1058475" y="6394902"/>
            <a:ext cx="5003700" cy="2317998"/>
            <a:chOff x="1206750" y="6394902"/>
            <a:chExt cx="5003700" cy="2317998"/>
          </a:xfrm>
        </p:grpSpPr>
        <p:sp>
          <p:nvSpPr>
            <p:cNvPr id="191" name="Google Shape;191;p20"/>
            <p:cNvSpPr txBox="1"/>
            <p:nvPr/>
          </p:nvSpPr>
          <p:spPr>
            <a:xfrm>
              <a:off x="1219200" y="6394902"/>
              <a:ext cx="458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Crowded Marketplace</a:t>
              </a:r>
              <a:endParaRPr sz="2500"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1206750" y="7084500"/>
              <a:ext cx="50037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Heebo"/>
                  <a:ea typeface="Heebo"/>
                  <a:cs typeface="Heebo"/>
                  <a:sym typeface="Heebo"/>
                </a:rPr>
                <a:t>Market already dominated by big players like Amazon and BestBuy. Competing with these giants without any special edge was very difficult.</a:t>
              </a:r>
              <a:endParaRPr/>
            </a:p>
          </p:txBody>
        </p:sp>
      </p:grpSp>
      <p:grpSp>
        <p:nvGrpSpPr>
          <p:cNvPr id="193" name="Google Shape;193;p20"/>
          <p:cNvGrpSpPr/>
          <p:nvPr/>
        </p:nvGrpSpPr>
        <p:grpSpPr>
          <a:xfrm>
            <a:off x="7006525" y="6518364"/>
            <a:ext cx="5459984" cy="2264586"/>
            <a:chOff x="6703013" y="6518402"/>
            <a:chExt cx="5526300" cy="2264586"/>
          </a:xfrm>
        </p:grpSpPr>
        <p:sp>
          <p:nvSpPr>
            <p:cNvPr id="194" name="Google Shape;194;p20"/>
            <p:cNvSpPr txBox="1"/>
            <p:nvPr/>
          </p:nvSpPr>
          <p:spPr>
            <a:xfrm>
              <a:off x="6811016" y="6518402"/>
              <a:ext cx="458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4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C6FBF"/>
                  </a:solidFill>
                  <a:latin typeface="Heebo"/>
                  <a:ea typeface="Heebo"/>
                  <a:cs typeface="Heebo"/>
                  <a:sym typeface="Heebo"/>
                </a:rPr>
                <a:t>Rebuilding Brand Loyalty</a:t>
              </a:r>
              <a:endParaRPr sz="2500"/>
            </a:p>
          </p:txBody>
        </p:sp>
        <p:sp>
          <p:nvSpPr>
            <p:cNvPr id="195" name="Google Shape;195;p20"/>
            <p:cNvSpPr txBox="1"/>
            <p:nvPr/>
          </p:nvSpPr>
          <p:spPr>
            <a:xfrm>
              <a:off x="6703013" y="7154588"/>
              <a:ext cx="55263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>
                  <a:latin typeface="Heebo"/>
                  <a:ea typeface="Heebo"/>
                  <a:cs typeface="Heebo"/>
                  <a:sym typeface="Heebo"/>
                </a:rPr>
                <a:t>The company's previous customers had moved on to other brands, and Circuit City lacked the marketing strength and appeal necessary to regain their loyalty.</a:t>
              </a:r>
              <a:endParaRPr/>
            </a:p>
          </p:txBody>
        </p:sp>
      </p:grpSp>
      <p:sp>
        <p:nvSpPr>
          <p:cNvPr id="196" name="Google Shape;196;p20"/>
          <p:cNvSpPr txBox="1"/>
          <p:nvPr/>
        </p:nvSpPr>
        <p:spPr>
          <a:xfrm>
            <a:off x="1219200" y="1172650"/>
            <a:ext cx="1604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Challenges: </a:t>
            </a: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Circuit City (2018)</a:t>
            </a:r>
            <a:endParaRPr sz="6300">
              <a:solidFill>
                <a:srgbClr val="4C6FBF"/>
              </a:solidFill>
              <a:latin typeface="Heebo Black"/>
              <a:ea typeface="Heebo Black"/>
              <a:cs typeface="Heebo Black"/>
              <a:sym typeface="Heebo Black"/>
            </a:endParaRPr>
          </a:p>
        </p:txBody>
      </p:sp>
      <p:pic>
        <p:nvPicPr>
          <p:cNvPr id="197" name="Google Shape;197;p20"/>
          <p:cNvPicPr preferRelativeResize="0"/>
          <p:nvPr/>
        </p:nvPicPr>
        <p:blipFill rotWithShape="1">
          <a:blip r:embed="rId3">
            <a:alphaModFix/>
          </a:blip>
          <a:srcRect b="0" l="9123" r="0" t="18247"/>
          <a:stretch/>
        </p:blipFill>
        <p:spPr>
          <a:xfrm>
            <a:off x="904088" y="3575350"/>
            <a:ext cx="5609025" cy="2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6456" y="2881800"/>
            <a:ext cx="4126493" cy="35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35775" y="2450387"/>
            <a:ext cx="4290700" cy="38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1C9EB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1"/>
          <p:cNvGrpSpPr/>
          <p:nvPr/>
        </p:nvGrpSpPr>
        <p:grpSpPr>
          <a:xfrm>
            <a:off x="498406" y="353744"/>
            <a:ext cx="17291303" cy="9434909"/>
            <a:chOff x="0" y="-38100"/>
            <a:chExt cx="4554058" cy="2484898"/>
          </a:xfrm>
        </p:grpSpPr>
        <p:sp>
          <p:nvSpPr>
            <p:cNvPr id="205" name="Google Shape;205;p21"/>
            <p:cNvSpPr/>
            <p:nvPr/>
          </p:nvSpPr>
          <p:spPr>
            <a:xfrm>
              <a:off x="0" y="0"/>
              <a:ext cx="4554058" cy="2446798"/>
            </a:xfrm>
            <a:custGeom>
              <a:rect b="b" l="l" r="r" t="t"/>
              <a:pathLst>
                <a:path extrusionOk="0" h="2446798" w="4554058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57150">
              <a:solidFill>
                <a:srgbClr val="4C6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21"/>
          <p:cNvSpPr txBox="1"/>
          <p:nvPr/>
        </p:nvSpPr>
        <p:spPr>
          <a:xfrm>
            <a:off x="1181750" y="1162375"/>
            <a:ext cx="1586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4C6FBF"/>
                </a:solidFill>
                <a:latin typeface="Heebo Black"/>
                <a:ea typeface="Heebo Black"/>
                <a:cs typeface="Heebo Black"/>
                <a:sym typeface="Heebo Black"/>
              </a:rPr>
              <a:t>Major Competitors</a:t>
            </a:r>
            <a:endParaRPr sz="2200">
              <a:solidFill>
                <a:schemeClr val="dk1"/>
              </a:solidFill>
            </a:endParaRPr>
          </a:p>
        </p:txBody>
      </p:sp>
      <p:grpSp>
        <p:nvGrpSpPr>
          <p:cNvPr id="208" name="Google Shape;208;p21"/>
          <p:cNvGrpSpPr/>
          <p:nvPr/>
        </p:nvGrpSpPr>
        <p:grpSpPr>
          <a:xfrm>
            <a:off x="498400" y="2424463"/>
            <a:ext cx="3856200" cy="3695463"/>
            <a:chOff x="918825" y="2424475"/>
            <a:chExt cx="3856200" cy="3695463"/>
          </a:xfrm>
        </p:grpSpPr>
        <p:pic>
          <p:nvPicPr>
            <p:cNvPr id="209" name="Google Shape;20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8887" y="2424475"/>
              <a:ext cx="3416100" cy="2895800"/>
            </a:xfrm>
            <a:prstGeom prst="rect">
              <a:avLst/>
            </a:prstGeom>
            <a:solidFill>
              <a:srgbClr val="FFFFFF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0" name="Google Shape;210;p21"/>
            <p:cNvSpPr txBox="1"/>
            <p:nvPr/>
          </p:nvSpPr>
          <p:spPr>
            <a:xfrm>
              <a:off x="918825" y="5359138"/>
              <a:ext cx="38562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Heebo"/>
                  <a:ea typeface="Heebo"/>
                  <a:cs typeface="Heebo"/>
                  <a:sym typeface="Heebo"/>
                </a:rPr>
                <a:t>$1.5 Trillion, 40% MS</a:t>
              </a:r>
              <a:endParaRPr b="1" sz="25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grpSp>
        <p:nvGrpSpPr>
          <p:cNvPr id="211" name="Google Shape;211;p21"/>
          <p:cNvGrpSpPr/>
          <p:nvPr/>
        </p:nvGrpSpPr>
        <p:grpSpPr>
          <a:xfrm>
            <a:off x="498400" y="6034075"/>
            <a:ext cx="3856200" cy="3816875"/>
            <a:chOff x="1182225" y="2560425"/>
            <a:chExt cx="3856200" cy="3816875"/>
          </a:xfrm>
        </p:grpSpPr>
        <p:pic>
          <p:nvPicPr>
            <p:cNvPr id="212" name="Google Shape;21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02275" y="2560425"/>
              <a:ext cx="3416100" cy="2994150"/>
            </a:xfrm>
            <a:prstGeom prst="rect">
              <a:avLst/>
            </a:prstGeom>
            <a:solidFill>
              <a:srgbClr val="FFFFFF"/>
            </a:solidFill>
            <a:ln cap="flat" cmpd="sng" w="571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13" name="Google Shape;213;p21"/>
            <p:cNvSpPr txBox="1"/>
            <p:nvPr/>
          </p:nvSpPr>
          <p:spPr>
            <a:xfrm>
              <a:off x="1182225" y="5616500"/>
              <a:ext cx="3856200" cy="7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chemeClr val="dk1"/>
                  </a:solidFill>
                  <a:latin typeface="Heebo"/>
                  <a:ea typeface="Heebo"/>
                  <a:cs typeface="Heebo"/>
                  <a:sym typeface="Heebo"/>
                </a:rPr>
                <a:t>$30 Billion, 2% MS</a:t>
              </a:r>
              <a:endParaRPr b="1" sz="25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  <p:sp>
        <p:nvSpPr>
          <p:cNvPr id="214" name="Google Shape;214;p21"/>
          <p:cNvSpPr txBox="1"/>
          <p:nvPr/>
        </p:nvSpPr>
        <p:spPr>
          <a:xfrm>
            <a:off x="4145700" y="3429000"/>
            <a:ext cx="272730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Prime Membership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AWS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208625" y="2424463"/>
            <a:ext cx="5611088" cy="3523750"/>
            <a:chOff x="7370863" y="2424463"/>
            <a:chExt cx="5611088" cy="3523750"/>
          </a:xfrm>
        </p:grpSpPr>
        <p:grpSp>
          <p:nvGrpSpPr>
            <p:cNvPr id="216" name="Google Shape;216;p21"/>
            <p:cNvGrpSpPr/>
            <p:nvPr/>
          </p:nvGrpSpPr>
          <p:grpSpPr>
            <a:xfrm>
              <a:off x="7370863" y="2424463"/>
              <a:ext cx="3546363" cy="3523750"/>
              <a:chOff x="6711275" y="2510313"/>
              <a:chExt cx="3546363" cy="3523750"/>
            </a:xfrm>
          </p:grpSpPr>
          <p:pic>
            <p:nvPicPr>
              <p:cNvPr id="217" name="Google Shape;21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711275" y="2510313"/>
                <a:ext cx="3416100" cy="2762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8" name="Google Shape;218;p21"/>
              <p:cNvSpPr txBox="1"/>
              <p:nvPr/>
            </p:nvSpPr>
            <p:spPr>
              <a:xfrm>
                <a:off x="6841538" y="5273263"/>
                <a:ext cx="34161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Heebo"/>
                    <a:ea typeface="Heebo"/>
                    <a:cs typeface="Heebo"/>
                    <a:sym typeface="Heebo"/>
                  </a:rPr>
                  <a:t>$500 Billion, 8% MS</a:t>
                </a:r>
                <a:endParaRPr b="1" sz="2500">
                  <a:solidFill>
                    <a:schemeClr val="dk1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sp>
          <p:nvSpPr>
            <p:cNvPr id="219" name="Google Shape;219;p21"/>
            <p:cNvSpPr txBox="1"/>
            <p:nvPr/>
          </p:nvSpPr>
          <p:spPr>
            <a:xfrm>
              <a:off x="10493150" y="3271925"/>
              <a:ext cx="2488800" cy="8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Global Supply Chain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Grocery Business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0" name="Google Shape;220;p21"/>
          <p:cNvGrpSpPr/>
          <p:nvPr/>
        </p:nvGrpSpPr>
        <p:grpSpPr>
          <a:xfrm>
            <a:off x="14028130" y="2914553"/>
            <a:ext cx="3523695" cy="4940822"/>
            <a:chOff x="14635955" y="2608891"/>
            <a:chExt cx="3523695" cy="4940822"/>
          </a:xfrm>
        </p:grpSpPr>
        <p:grpSp>
          <p:nvGrpSpPr>
            <p:cNvPr id="221" name="Google Shape;221;p21"/>
            <p:cNvGrpSpPr/>
            <p:nvPr/>
          </p:nvGrpSpPr>
          <p:grpSpPr>
            <a:xfrm>
              <a:off x="14635955" y="2608891"/>
              <a:ext cx="3153848" cy="3467812"/>
              <a:chOff x="12544188" y="2368912"/>
              <a:chExt cx="3536100" cy="3751013"/>
            </a:xfrm>
          </p:grpSpPr>
          <p:pic>
            <p:nvPicPr>
              <p:cNvPr id="222" name="Google Shape;222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886851" y="2368912"/>
                <a:ext cx="2850775" cy="2762975"/>
              </a:xfrm>
              <a:prstGeom prst="rect">
                <a:avLst/>
              </a:prstGeom>
              <a:solidFill>
                <a:srgbClr val="FFFFFF"/>
              </a:solidFill>
              <a:ln cap="flat" cmpd="sng" w="571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23" name="Google Shape;223;p21"/>
              <p:cNvSpPr txBox="1"/>
              <p:nvPr/>
            </p:nvSpPr>
            <p:spPr>
              <a:xfrm>
                <a:off x="12544188" y="5359125"/>
                <a:ext cx="35361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Heebo"/>
                    <a:ea typeface="Heebo"/>
                    <a:cs typeface="Heebo"/>
                    <a:sym typeface="Heebo"/>
                  </a:rPr>
                  <a:t>$100 Billion, 2% MS</a:t>
                </a:r>
                <a:endParaRPr b="1" sz="2500">
                  <a:solidFill>
                    <a:schemeClr val="dk1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sp>
          <p:nvSpPr>
            <p:cNvPr id="224" name="Google Shape;224;p21"/>
            <p:cNvSpPr txBox="1"/>
            <p:nvPr/>
          </p:nvSpPr>
          <p:spPr>
            <a:xfrm>
              <a:off x="14861750" y="6076713"/>
              <a:ext cx="3297900" cy="147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Store Design and Layout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Collaborations with Designer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5" name="Google Shape;225;p21"/>
          <p:cNvSpPr txBox="1"/>
          <p:nvPr/>
        </p:nvSpPr>
        <p:spPr>
          <a:xfrm>
            <a:off x="3922775" y="6975775"/>
            <a:ext cx="22836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Price Matching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In-Store Expertise</a:t>
            </a:r>
            <a:endParaRPr b="1" sz="155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6" name="Google Shape;226;p21"/>
          <p:cNvGrpSpPr/>
          <p:nvPr/>
        </p:nvGrpSpPr>
        <p:grpSpPr>
          <a:xfrm>
            <a:off x="7208613" y="6273875"/>
            <a:ext cx="7028713" cy="3337250"/>
            <a:chOff x="7370863" y="6273875"/>
            <a:chExt cx="7028713" cy="3337250"/>
          </a:xfrm>
        </p:grpSpPr>
        <p:grpSp>
          <p:nvGrpSpPr>
            <p:cNvPr id="227" name="Google Shape;227;p21"/>
            <p:cNvGrpSpPr/>
            <p:nvPr/>
          </p:nvGrpSpPr>
          <p:grpSpPr>
            <a:xfrm>
              <a:off x="7370863" y="6273875"/>
              <a:ext cx="3856200" cy="3337250"/>
              <a:chOff x="1182225" y="6451400"/>
              <a:chExt cx="3856200" cy="3337250"/>
            </a:xfrm>
          </p:grpSpPr>
          <p:pic>
            <p:nvPicPr>
              <p:cNvPr id="228" name="Google Shape;228;p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258600" y="6451400"/>
                <a:ext cx="3703450" cy="2502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p21"/>
              <p:cNvSpPr txBox="1"/>
              <p:nvPr/>
            </p:nvSpPr>
            <p:spPr>
              <a:xfrm>
                <a:off x="1182225" y="9027850"/>
                <a:ext cx="3856200" cy="76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500">
                    <a:solidFill>
                      <a:schemeClr val="dk1"/>
                    </a:solidFill>
                    <a:latin typeface="Heebo"/>
                    <a:ea typeface="Heebo"/>
                    <a:cs typeface="Heebo"/>
                    <a:sym typeface="Heebo"/>
                  </a:rPr>
                  <a:t>$.27 Billion, &lt;1% MS</a:t>
                </a:r>
                <a:endParaRPr b="1" sz="2500">
                  <a:solidFill>
                    <a:schemeClr val="dk1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sp>
          <p:nvSpPr>
            <p:cNvPr id="230" name="Google Shape;230;p21"/>
            <p:cNvSpPr txBox="1"/>
            <p:nvPr/>
          </p:nvSpPr>
          <p:spPr>
            <a:xfrm>
              <a:off x="10543375" y="7773975"/>
              <a:ext cx="3856200" cy="14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Product Depth in Electronics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Community-Driven Conten</a:t>
              </a:r>
              <a:r>
                <a:rPr b="1" lang="en-US" sz="1550">
                  <a:solidFill>
                    <a:schemeClr val="dk1"/>
                  </a:solidFill>
                  <a:highlight>
                    <a:schemeClr val="lt1"/>
                  </a:highlight>
                  <a:latin typeface="Roboto"/>
                  <a:ea typeface="Roboto"/>
                  <a:cs typeface="Roboto"/>
                  <a:sym typeface="Roboto"/>
                </a:rPr>
                <a:t>t</a:t>
              </a:r>
              <a:endParaRPr b="1" sz="15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